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  <p:embeddedFont>
      <p:font typeface="Lor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7">
          <p15:clr>
            <a:srgbClr val="747775"/>
          </p15:clr>
        </p15:guide>
        <p15:guide id="2" orient="horz" pos="162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grBSWmQAjLYxKHUMrqdsjNvhim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7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italic.fntdata"/><Relationship Id="rId11" Type="http://schemas.openxmlformats.org/officeDocument/2006/relationships/font" Target="fonts/Montserrat-bold.fntdata"/><Relationship Id="rId22" Type="http://customschemas.google.com/relationships/presentationmetadata" Target="metadata"/><Relationship Id="rId10" Type="http://schemas.openxmlformats.org/officeDocument/2006/relationships/font" Target="fonts/Montserrat-regular.fntdata"/><Relationship Id="rId21" Type="http://schemas.openxmlformats.org/officeDocument/2006/relationships/font" Target="fonts/Lora-boldItalic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.fntdata"/><Relationship Id="rId6" Type="http://schemas.openxmlformats.org/officeDocument/2006/relationships/slide" Target="slides/slide1.xml"/><Relationship Id="rId18" Type="http://schemas.openxmlformats.org/officeDocument/2006/relationships/font" Target="fonts/Lor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3d3680b68_1_0:notes"/>
          <p:cNvSpPr txBox="1"/>
          <p:nvPr>
            <p:ph idx="1" type="body"/>
          </p:nvPr>
        </p:nvSpPr>
        <p:spPr>
          <a:xfrm>
            <a:off x="473722" y="6426118"/>
            <a:ext cx="3789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/>
              <a:t>Temario: TLC EEUU + DEX Industriales + doble IVA</a:t>
            </a:r>
            <a:endParaRPr/>
          </a:p>
        </p:txBody>
      </p:sp>
      <p:sp>
        <p:nvSpPr>
          <p:cNvPr id="61" name="Google Shape;61;g363d3680b68_1_0:notes"/>
          <p:cNvSpPr/>
          <p:nvPr>
            <p:ph idx="2" type="sldImg"/>
          </p:nvPr>
        </p:nvSpPr>
        <p:spPr>
          <a:xfrm>
            <a:off x="-1635125" y="1670050"/>
            <a:ext cx="8007300" cy="450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473722" y="6426118"/>
            <a:ext cx="3789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/>
              <a:t>Temario: TLC EEUU + DEX Industriales + doble IVA</a:t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-1635125" y="1670050"/>
            <a:ext cx="8007350" cy="4505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473722" y="6426118"/>
            <a:ext cx="3789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/>
              <a:t>Temario: TLC EEUU + DEX Industriales + doble IVA</a:t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-1635125" y="1670050"/>
            <a:ext cx="8007350" cy="4505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CON 1">
  <p:cSld name="MECON 1">
    <p:bg>
      <p:bgPr>
        <a:solidFill>
          <a:srgbClr val="282A4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2C4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920475" y="3078625"/>
            <a:ext cx="75114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Res. 256/00</a:t>
            </a:r>
            <a:endParaRPr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" name="Google Shape;56;p1"/>
          <p:cNvCxnSpPr/>
          <p:nvPr/>
        </p:nvCxnSpPr>
        <p:spPr>
          <a:xfrm rot="10800000">
            <a:off x="920575" y="2960900"/>
            <a:ext cx="2829600" cy="0"/>
          </a:xfrm>
          <a:prstGeom prst="straightConnector1">
            <a:avLst/>
          </a:prstGeom>
          <a:noFill/>
          <a:ln cap="flat" cmpd="sng" w="9525">
            <a:solidFill>
              <a:srgbClr val="E7BA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"/>
          <p:cNvSpPr txBox="1"/>
          <p:nvPr/>
        </p:nvSpPr>
        <p:spPr>
          <a:xfrm>
            <a:off x="920475" y="1267875"/>
            <a:ext cx="7179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1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Régimen de Importación </a:t>
            </a:r>
            <a:r>
              <a:rPr b="1" lang="es-ES" sz="3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</a:t>
            </a:r>
            <a:r>
              <a:rPr b="1" i="0" lang="es-ES" sz="31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Bienes Integrantes de Grandes Proyectos de Inversión </a:t>
            </a:r>
            <a:endParaRPr b="1" i="0" sz="310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62302" t="0"/>
          <a:stretch/>
        </p:blipFill>
        <p:spPr>
          <a:xfrm>
            <a:off x="920575" y="3990500"/>
            <a:ext cx="1865073" cy="5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63d3680b68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150" y="2656087"/>
            <a:ext cx="447000" cy="4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63d3680b68_1_0"/>
          <p:cNvSpPr txBox="1"/>
          <p:nvPr/>
        </p:nvSpPr>
        <p:spPr>
          <a:xfrm>
            <a:off x="1228025" y="1298075"/>
            <a:ext cx="72027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Se busca alentar las inversiones productivas </a:t>
            </a:r>
            <a:r>
              <a:rPr lang="es-ES" sz="15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para aumentar la competitividad de tus productos industrializados a través de la incorporación de tecnología de última generación.  </a:t>
            </a:r>
            <a:br>
              <a:rPr lang="es-ES" sz="16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Principales rubros: </a:t>
            </a:r>
            <a:endParaRPr b="1" sz="16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Alimenticio, Metalúrgica, Autopartista, Automotriz, Construcción, Madera, </a:t>
            </a:r>
            <a:br>
              <a:rPr lang="es-ES" sz="16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16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y, recientemente incorporados: generación de energía eléctrica.</a:t>
            </a:r>
            <a:endParaRPr sz="16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Vía de tramitación: </a:t>
            </a:r>
            <a:endParaRPr b="1" sz="16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Trámite a distancia (TAD)</a:t>
            </a:r>
            <a:endParaRPr sz="15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5" name="Google Shape;65;g363d3680b68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275" y="3600087"/>
            <a:ext cx="396750" cy="3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63d3680b68_1_0"/>
          <p:cNvSpPr/>
          <p:nvPr/>
        </p:nvSpPr>
        <p:spPr>
          <a:xfrm>
            <a:off x="0" y="-152400"/>
            <a:ext cx="9144000" cy="114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g363d3680b68_1_0"/>
          <p:cNvSpPr txBox="1"/>
          <p:nvPr/>
        </p:nvSpPr>
        <p:spPr>
          <a:xfrm>
            <a:off x="670560" y="261930"/>
            <a:ext cx="7803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Principales características</a:t>
            </a:r>
            <a:endParaRPr b="1" sz="1800">
              <a:solidFill>
                <a:srgbClr val="282A4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500" u="none" cap="none" strike="noStrike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Régimen de Importación de Bienes Integrantes de Grandes Proyectos de Inversión </a:t>
            </a:r>
            <a:r>
              <a:rPr i="0" lang="es-ES" sz="1600" u="none" cap="none" strike="noStrike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600"/>
          </a:p>
        </p:txBody>
      </p:sp>
      <p:pic>
        <p:nvPicPr>
          <p:cNvPr id="68" name="Google Shape;68;g363d3680b68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00" y="1718250"/>
            <a:ext cx="477300" cy="47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g363d3680b68_1_0"/>
          <p:cNvCxnSpPr/>
          <p:nvPr/>
        </p:nvCxnSpPr>
        <p:spPr>
          <a:xfrm flipH="1" rot="10800000">
            <a:off x="747150" y="2271750"/>
            <a:ext cx="447000" cy="8100"/>
          </a:xfrm>
          <a:prstGeom prst="straightConnector1">
            <a:avLst/>
          </a:prstGeom>
          <a:noFill/>
          <a:ln cap="flat" cmpd="sng" w="9525">
            <a:solidFill>
              <a:srgbClr val="E7B96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g363d3680b68_1_0"/>
          <p:cNvCxnSpPr/>
          <p:nvPr/>
        </p:nvCxnSpPr>
        <p:spPr>
          <a:xfrm flipH="1" rot="10800000">
            <a:off x="747150" y="3183362"/>
            <a:ext cx="447000" cy="8100"/>
          </a:xfrm>
          <a:prstGeom prst="straightConnector1">
            <a:avLst/>
          </a:prstGeom>
          <a:noFill/>
          <a:ln cap="flat" cmpd="sng" w="9525">
            <a:solidFill>
              <a:srgbClr val="E7B96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g363d3680b68_1_0"/>
          <p:cNvCxnSpPr/>
          <p:nvPr/>
        </p:nvCxnSpPr>
        <p:spPr>
          <a:xfrm flipH="1" rot="10800000">
            <a:off x="747150" y="4118887"/>
            <a:ext cx="447000" cy="8100"/>
          </a:xfrm>
          <a:prstGeom prst="straightConnector1">
            <a:avLst/>
          </a:prstGeom>
          <a:noFill/>
          <a:ln cap="flat" cmpd="sng" w="9525">
            <a:solidFill>
              <a:srgbClr val="E7B963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8163177" y="1186500"/>
            <a:ext cx="783300" cy="771000"/>
          </a:xfrm>
          <a:prstGeom prst="ellipse">
            <a:avLst/>
          </a:prstGeom>
          <a:solidFill>
            <a:srgbClr val="E7BA61"/>
          </a:solidFill>
          <a:ln>
            <a:noFill/>
          </a:ln>
        </p:spPr>
        <p:txBody>
          <a:bodyPr anchorCtr="0" anchor="ctr" bIns="140075" lIns="140075" spcFirstLastPara="1" rIns="140075" wrap="square" tIns="140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45"/>
          </a:p>
        </p:txBody>
      </p:sp>
      <p:sp>
        <p:nvSpPr>
          <p:cNvPr id="77" name="Google Shape;77;p3"/>
          <p:cNvSpPr/>
          <p:nvPr/>
        </p:nvSpPr>
        <p:spPr>
          <a:xfrm>
            <a:off x="8057450" y="1843200"/>
            <a:ext cx="685200" cy="674400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122550" lIns="122550" spcFirstLastPara="1" rIns="122550" wrap="square" tIns="122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6"/>
          </a:p>
        </p:txBody>
      </p:sp>
      <p:sp>
        <p:nvSpPr>
          <p:cNvPr id="78" name="Google Shape;78;p3"/>
          <p:cNvSpPr/>
          <p:nvPr/>
        </p:nvSpPr>
        <p:spPr>
          <a:xfrm>
            <a:off x="8390675" y="2417600"/>
            <a:ext cx="474600" cy="4668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84850" lIns="84850" spcFirstLastPara="1" rIns="84850" wrap="square" tIns="8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99"/>
          </a:p>
        </p:txBody>
      </p:sp>
      <p:sp>
        <p:nvSpPr>
          <p:cNvPr id="79" name="Google Shape;79;p3"/>
          <p:cNvSpPr/>
          <p:nvPr/>
        </p:nvSpPr>
        <p:spPr>
          <a:xfrm>
            <a:off x="0" y="-152400"/>
            <a:ext cx="9144000" cy="114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670560" y="261930"/>
            <a:ext cx="7802880" cy="2790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Principales características</a:t>
            </a:r>
            <a:endParaRPr b="1" sz="1800">
              <a:solidFill>
                <a:srgbClr val="282A4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500" u="none" cap="none" strike="noStrike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Régimen de Importación de Bienes Integrantes de Grandes Proyectos de Inversión  </a:t>
            </a:r>
            <a:endParaRPr sz="1500"/>
          </a:p>
        </p:txBody>
      </p:sp>
      <p:sp>
        <p:nvSpPr>
          <p:cNvPr id="81" name="Google Shape;81;p3"/>
          <p:cNvSpPr txBox="1"/>
          <p:nvPr/>
        </p:nvSpPr>
        <p:spPr>
          <a:xfrm>
            <a:off x="4855225" y="1493875"/>
            <a:ext cx="333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219400" y="1088150"/>
            <a:ext cx="78381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282A4E"/>
              </a:buClr>
              <a:buSzPts val="1100"/>
              <a:buFont typeface="Montserrat"/>
              <a:buChar char="●"/>
            </a:pP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Exención del pago al Derecho de importación</a:t>
            </a: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 para todos los bienes nuevos que formen parte de tu nueva línea de producción completa y autónoma a ser instaladas, así como los bienes complementarios o accesorios, y su excepción al pago de tasa de comprobación de destino y tasa estadística.</a:t>
            </a:r>
            <a:b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282A4E"/>
              </a:buClr>
              <a:buSzPts val="1100"/>
              <a:buFont typeface="Montserrat"/>
              <a:buChar char="●"/>
            </a:pP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Nuevos rubros contemplados en las reformas: </a:t>
            </a: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Ahora también </a:t>
            </a: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alcanza a la importación de bienes nuevos destinados al tratamiento y/o eliminación de sustancias contaminantes del aire, suelo y/o agua y bienes destinados a conformar e instalar un nuevo sistema de almacenamiento automatizado inteligente (almacén inteligente) y a la generación de energía eléctrica.</a:t>
            </a:r>
            <a:endParaRPr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282A4E"/>
              </a:buClr>
              <a:buSzPts val="1100"/>
              <a:buFont typeface="Montserrat"/>
              <a:buChar char="●"/>
            </a:pP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Plazo para la concreción del proyecto</a:t>
            </a:r>
            <a:endParaRPr b="1"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Importar + invertir en bienes nacionales + puesta en marcha: </a:t>
            </a: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1 año</a:t>
            </a: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 - con distintas posibilidades de ampliación y prórroga según el caso.</a:t>
            </a:r>
            <a:b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282A4E"/>
              </a:buClr>
              <a:buSzPts val="1100"/>
              <a:buFont typeface="Montserrat"/>
              <a:buChar char="●"/>
            </a:pP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Inversión nacional mínima </a:t>
            </a:r>
            <a:endParaRPr b="1"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Se requiere adquirir bienes nuevos de origen nacional listados en el anexo I de la Resolución 256/00 (ampliado y actualizado en julio de 2025) por un valor equivalente al 10% del valor FOB de los bienes importados.</a:t>
            </a:r>
            <a:b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282A4E"/>
              </a:buClr>
              <a:buSzPts val="1100"/>
              <a:buFont typeface="Montserrat"/>
              <a:buChar char="●"/>
            </a:pP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Instrumentos para poder importar:</a:t>
            </a: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 Constancia de Expediente en Trámite - CET ( su emisión es automática) o Resolución aprobatoria emitida por la Autoridad. </a:t>
            </a:r>
            <a:b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282A4E"/>
              </a:buClr>
              <a:buSzPts val="1100"/>
              <a:buFont typeface="Montserrat"/>
              <a:buChar char="●"/>
            </a:pPr>
            <a:r>
              <a:rPr b="1"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Rendición de cuentas </a:t>
            </a:r>
            <a:r>
              <a:rPr lang="es-ES" sz="11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(Técnica + Aduanera + Contable).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3" name="Google Shape;8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3624" y="2486791"/>
            <a:ext cx="328552" cy="32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622" y="1300738"/>
            <a:ext cx="542460" cy="54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2804" y="1943127"/>
            <a:ext cx="474492" cy="47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>
            <a:alpha val="0"/>
          </a:srgbClr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0" y="-152400"/>
            <a:ext cx="9144000" cy="114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670560" y="261930"/>
            <a:ext cx="7802880" cy="2790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Circuito del trámite</a:t>
            </a:r>
            <a:endParaRPr b="1" sz="1800">
              <a:solidFill>
                <a:srgbClr val="282A4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500" u="none" cap="none" strike="noStrike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Régimen de Importación de Bienes Integrantes de Grandes Proyectos de Inversión</a:t>
            </a:r>
            <a:r>
              <a:rPr i="0" lang="es-ES" sz="1600" u="none" cap="none" strike="noStrike">
                <a:solidFill>
                  <a:srgbClr val="282A4E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endParaRPr sz="120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750" y="1640713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/>
          <p:nvPr/>
        </p:nvSpPr>
        <p:spPr>
          <a:xfrm>
            <a:off x="449900" y="1556575"/>
            <a:ext cx="1110000" cy="7080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ES" sz="1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Inicio de expediente</a:t>
            </a:r>
            <a:endParaRPr b="1" sz="1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ES" sz="1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 TAD</a:t>
            </a:r>
            <a:endParaRPr b="1" sz="1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2189475" y="1871913"/>
            <a:ext cx="1494300" cy="1122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Posibilidad de solicitar </a:t>
            </a:r>
            <a:r>
              <a:rPr b="1" lang="es-ES" sz="1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Constancia de Expediente en Trámite (CET)</a:t>
            </a:r>
            <a:br>
              <a:rPr b="1" lang="es-ES" sz="1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s-ES" sz="9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Se emite por </a:t>
            </a:r>
            <a:r>
              <a:rPr i="1" lang="es-ES" sz="9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única</a:t>
            </a:r>
            <a:r>
              <a:rPr i="1" lang="es-ES" sz="9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 vez y con una vigencia de 180 </a:t>
            </a:r>
            <a:r>
              <a:rPr i="1" lang="es-ES" sz="9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días</a:t>
            </a:r>
            <a:r>
              <a:rPr i="1" lang="es-ES" sz="9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 corridos</a:t>
            </a:r>
            <a:endParaRPr sz="1100" strike="sngStrike">
              <a:solidFill>
                <a:srgbClr val="282A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313350" y="1662825"/>
            <a:ext cx="1494300" cy="1143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 sz="1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Resolución del Secretario de Industria y Comercio</a:t>
            </a:r>
            <a:endParaRPr b="1" sz="1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60 días desde el inicio </a:t>
            </a:r>
            <a:endParaRPr i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del trámite</a:t>
            </a:r>
            <a:endParaRPr sz="1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7246022" y="1585213"/>
            <a:ext cx="1156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3000" u="none" cap="none" strike="noStrike">
                <a:solidFill>
                  <a:srgbClr val="5B9BD5"/>
                </a:solidFill>
                <a:latin typeface="Montserrat"/>
                <a:ea typeface="Montserrat"/>
                <a:cs typeface="Montserrat"/>
                <a:sym typeface="Montserrat"/>
              </a:rPr>
              <a:t>1 año</a:t>
            </a:r>
            <a:r>
              <a:rPr b="1" i="0" lang="es-ES" sz="2100" u="none" cap="none" strike="noStrike">
                <a:solidFill>
                  <a:srgbClr val="5B9BD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100" u="none" cap="none" strike="noStrike">
              <a:solidFill>
                <a:srgbClr val="5B9BD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6425051" y="2201625"/>
            <a:ext cx="2277900" cy="6051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Plazo que tiene la empresa para:</a:t>
            </a:r>
            <a:endParaRPr b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Importar</a:t>
            </a:r>
            <a:endParaRPr b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Invertir en Bienes Nacionales</a:t>
            </a:r>
            <a:endParaRPr b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Puesta en marcha</a:t>
            </a:r>
            <a:endParaRPr b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p4"/>
          <p:cNvCxnSpPr/>
          <p:nvPr/>
        </p:nvCxnSpPr>
        <p:spPr>
          <a:xfrm>
            <a:off x="6591250" y="2093975"/>
            <a:ext cx="1945500" cy="8400"/>
          </a:xfrm>
          <a:prstGeom prst="straightConnector1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99" name="Google Shape;99;p4"/>
          <p:cNvSpPr/>
          <p:nvPr/>
        </p:nvSpPr>
        <p:spPr>
          <a:xfrm>
            <a:off x="6975725" y="3490200"/>
            <a:ext cx="1697400" cy="7965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 sz="1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Rendición de Cuentas</a:t>
            </a:r>
            <a:endParaRPr b="1" sz="1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6 meses para que la empresa presente la rendición de cuentas</a:t>
            </a:r>
            <a:endParaRPr b="1" sz="1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3536800" y="3490200"/>
            <a:ext cx="2759400" cy="1020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 sz="1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Revisión Rendición de Cuentas</a:t>
            </a:r>
            <a:endParaRPr b="1" sz="1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6 meses para revisión de  la rendición de cuentas de la empresa:</a:t>
            </a:r>
            <a:endParaRPr b="1" i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 Se liberan garantías</a:t>
            </a:r>
            <a:endParaRPr b="1" i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 Se ejecutan garantías</a:t>
            </a:r>
            <a:endParaRPr b="1" sz="1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954450" y="3790350"/>
            <a:ext cx="1869600" cy="8772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Si pasados los 6 mese</a:t>
            </a:r>
            <a:r>
              <a:rPr b="1" i="1" lang="es-ES" sz="900">
                <a:solidFill>
                  <a:srgbClr val="282A4E"/>
                </a:solidFill>
                <a:latin typeface="Montserrat"/>
                <a:ea typeface="Montserrat"/>
                <a:cs typeface="Montserrat"/>
                <a:sym typeface="Montserrat"/>
              </a:rPr>
              <a:t>s la Autoridad no se expide c</a:t>
            </a:r>
            <a:r>
              <a:rPr b="1" i="1" lang="es-ES" sz="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on respecto a la rendición presentada, se liberan las garantías automáticamente</a:t>
            </a:r>
            <a:endParaRPr b="1" i="1" sz="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13369">
            <a:off x="3822058" y="1629257"/>
            <a:ext cx="353009" cy="37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700000">
            <a:off x="5900480" y="2216380"/>
            <a:ext cx="431739" cy="26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730207">
            <a:off x="7639361" y="2959975"/>
            <a:ext cx="373178" cy="3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2903399">
            <a:off x="6396780" y="3761559"/>
            <a:ext cx="478365" cy="29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488546">
            <a:off x="2996672" y="3492927"/>
            <a:ext cx="367486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042946">
            <a:off x="1665393" y="1695659"/>
            <a:ext cx="393914" cy="420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</cp:coreProperties>
</file>